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383" r:id="rId3"/>
    <p:sldId id="384" r:id="rId4"/>
    <p:sldId id="397" r:id="rId5"/>
    <p:sldId id="390" r:id="rId6"/>
    <p:sldId id="385" r:id="rId7"/>
    <p:sldId id="386" r:id="rId8"/>
    <p:sldId id="387" r:id="rId9"/>
    <p:sldId id="391" r:id="rId10"/>
    <p:sldId id="392" r:id="rId11"/>
    <p:sldId id="393" r:id="rId12"/>
    <p:sldId id="394" r:id="rId13"/>
    <p:sldId id="388" r:id="rId14"/>
    <p:sldId id="389" r:id="rId15"/>
    <p:sldId id="396" r:id="rId16"/>
    <p:sldId id="395" r:id="rId17"/>
  </p:sldIdLst>
  <p:sldSz cx="18288000" cy="10287000"/>
  <p:notesSz cx="10287000" cy="18288000"/>
  <p:embeddedFontLst>
    <p:embeddedFont>
      <p:font typeface="ONE 모바일고딕 Bold" panose="00000800000000000000" pitchFamily="2" charset="-127"/>
      <p:bold r:id="rId19"/>
    </p:embeddedFont>
    <p:embeddedFont>
      <p:font typeface="ONE 모바일고딕 Title" panose="00000500000000000000" pitchFamily="2" charset="-127"/>
      <p:regular r:id="rId20"/>
    </p:embeddedFont>
    <p:embeddedFont>
      <p:font typeface="넥슨Lv1고딕" panose="020B0600000101010101" charset="-127"/>
      <p:regular r:id="rId21"/>
    </p:embeddedFont>
    <p:embeddedFont>
      <p:font typeface="넥슨Lv1고딕 Bold" panose="020B0600000101010101" charset="-127"/>
      <p:bold r:id="rId22"/>
    </p:embeddedFont>
    <p:embeddedFont>
      <p:font typeface="넥슨Lv1고딕 Light" panose="020B0600000101010101" charset="-127"/>
      <p:regular r:id="rId23"/>
    </p:embeddedFont>
    <p:embeddedFont>
      <p:font typeface="GangwonEduPower" panose="02020603020101020101" pitchFamily="18" charset="-127"/>
      <p:regular r:id="rId24"/>
    </p:embeddedFont>
    <p:embeddedFont>
      <p:font typeface="강원교육튼튼" panose="02020603020101020101" pitchFamily="18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A6A6A6"/>
    <a:srgbClr val="FF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444" autoAdjust="0"/>
  </p:normalViewPr>
  <p:slideViewPr>
    <p:cSldViewPr>
      <p:cViewPr varScale="1">
        <p:scale>
          <a:sx n="59" d="100"/>
          <a:sy n="59" d="100"/>
        </p:scale>
        <p:origin x="198" y="2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B6757-80CA-4F3B-BDC5-D7D84A6DBDEA}" type="datetimeFigureOut">
              <a:rPr lang="ko-KR" altLang="en-US" smtClean="0"/>
              <a:t>2024-03-17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3A430-F73E-4361-9E42-C88C74F1A7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13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7512284" cy="10285714"/>
            <a:chOff x="0" y="0"/>
            <a:chExt cx="1751228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751228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1064" y="2876523"/>
            <a:ext cx="17512284" cy="8099431"/>
            <a:chOff x="-38095" y="2941298"/>
            <a:chExt cx="17512284" cy="809943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38095" y="2941298"/>
              <a:ext cx="17512284" cy="8099431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4017098" y="9499654"/>
            <a:ext cx="367731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dirty="0" err="1">
                <a:solidFill>
                  <a:srgbClr val="EEEEEE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  <a:cs typeface="Pretendard SemiBold" pitchFamily="34" charset="0"/>
              </a:rPr>
              <a:t>구동욱</a:t>
            </a:r>
            <a:r>
              <a:rPr lang="ko-KR" altLang="en-US" sz="2400" dirty="0">
                <a:solidFill>
                  <a:srgbClr val="EEEEEE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  <a:cs typeface="Pretendard SemiBold" pitchFamily="34" charset="0"/>
              </a:rPr>
              <a:t> 이승우 이하원</a:t>
            </a:r>
            <a:endParaRPr lang="en-US" sz="2400" dirty="0">
              <a:solidFill>
                <a:srgbClr val="EEEEEE"/>
              </a:solidFill>
              <a:latin typeface="넥슨Lv1고딕 Light" panose="00000300000000000000" pitchFamily="2" charset="-127"/>
              <a:ea typeface="넥슨Lv1고딕 Light" panose="00000300000000000000" pitchFamily="2" charset="-127"/>
              <a:cs typeface="Pretendard SemiBold" pitchFamily="34" charset="0"/>
            </a:endParaRPr>
          </a:p>
        </p:txBody>
      </p:sp>
      <p:pic>
        <p:nvPicPr>
          <p:cNvPr id="12" name="Object 1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512284" y="-95238"/>
            <a:ext cx="773431" cy="10476190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1332162" y="5639114"/>
            <a:ext cx="8254201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800" b="1" i="0" dirty="0">
                <a:solidFill>
                  <a:srgbClr val="1D1C1D"/>
                </a:solidFill>
                <a:effectLst/>
                <a:latin typeface="ONE 모바일고딕 Bold" panose="00000800000000000000" pitchFamily="2" charset="-127"/>
              </a:rPr>
              <a:t>STAGE 3 | Developer Final Project</a:t>
            </a:r>
          </a:p>
          <a:p>
            <a:endParaRPr lang="en-US" sz="2800" dirty="0"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728256" y="795213"/>
            <a:ext cx="5461394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b="1" i="0" dirty="0">
                <a:solidFill>
                  <a:schemeClr val="bg1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STAGE 3 | Developer Final Project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22634" y="2941298"/>
            <a:ext cx="9274323" cy="13542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8200" dirty="0">
                <a:solidFill>
                  <a:srgbClr val="FFFF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  <a:cs typeface="Black Han Sans" pitchFamily="34" charset="0"/>
              </a:rPr>
              <a:t>PROJECT </a:t>
            </a:r>
            <a:endParaRPr lang="en-US" dirty="0"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322634" y="4044658"/>
            <a:ext cx="12774365" cy="270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8200" dirty="0">
                <a:solidFill>
                  <a:srgbClr val="FFFFFF"/>
                </a:solidFill>
                <a:latin typeface="넥슨Lv1고딕" panose="00000500000000000000" pitchFamily="2" charset="-127"/>
                <a:ea typeface="넥슨Lv1고딕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8200" dirty="0">
                <a:solidFill>
                  <a:srgbClr val="FFFFFF"/>
                </a:solidFill>
                <a:latin typeface="넥슨Lv1고딕" panose="00000500000000000000" pitchFamily="2" charset="-127"/>
                <a:ea typeface="넥슨Lv1고딕" panose="00000500000000000000" pitchFamily="2" charset="-127"/>
                <a:cs typeface="Black Han Sans" pitchFamily="34" charset="0"/>
              </a:rPr>
              <a:t>조 </a:t>
            </a:r>
            <a:r>
              <a:rPr lang="en-US" altLang="ko-KR" sz="8200" dirty="0">
                <a:solidFill>
                  <a:srgbClr val="FFFFFF"/>
                </a:solidFill>
                <a:latin typeface="넥슨Lv1고딕" panose="00000500000000000000" pitchFamily="2" charset="-127"/>
                <a:ea typeface="넥슨Lv1고딕" panose="00000500000000000000" pitchFamily="2" charset="-127"/>
                <a:cs typeface="Black Han Sans" pitchFamily="34" charset="0"/>
              </a:rPr>
              <a:t>: </a:t>
            </a:r>
            <a:r>
              <a:rPr lang="en-US" altLang="ko-KR" sz="8800" dirty="0">
                <a:solidFill>
                  <a:srgbClr val="FFFFFF"/>
                </a:solidFill>
                <a:latin typeface="GangwonEduPower" pitchFamily="34" charset="0"/>
                <a:cs typeface="GangwonEduPower" pitchFamily="34" charset="0"/>
              </a:rPr>
              <a:t>I2 Electronics</a:t>
            </a:r>
          </a:p>
          <a:p>
            <a:r>
              <a:rPr lang="ko-KR" altLang="en-US" sz="8200" dirty="0">
                <a:solidFill>
                  <a:srgbClr val="FFFFFF"/>
                </a:solidFill>
                <a:latin typeface="넥슨Lv1고딕" panose="00000500000000000000" pitchFamily="2" charset="-127"/>
                <a:ea typeface="넥슨Lv1고딕" panose="00000500000000000000" pitchFamily="2" charset="-127"/>
                <a:cs typeface="Black Han Sans" pitchFamily="34" charset="0"/>
              </a:rPr>
              <a:t> </a:t>
            </a:r>
            <a:r>
              <a:rPr lang="en-US" altLang="ko-KR" sz="8200" dirty="0">
                <a:solidFill>
                  <a:srgbClr val="FFFFFF"/>
                </a:solidFill>
                <a:latin typeface="넥슨Lv1고딕" panose="00000500000000000000" pitchFamily="2" charset="-127"/>
                <a:ea typeface="넥슨Lv1고딕" panose="00000500000000000000" pitchFamily="2" charset="-127"/>
                <a:cs typeface="Black Han Sans" pitchFamily="34" charset="0"/>
              </a:rPr>
              <a:t> </a:t>
            </a:r>
            <a:r>
              <a:rPr lang="ko-KR" altLang="en-US" sz="8200" dirty="0">
                <a:solidFill>
                  <a:srgbClr val="FFFFFF"/>
                </a:solidFill>
                <a:latin typeface="넥슨Lv1고딕" panose="00000500000000000000" pitchFamily="2" charset="-127"/>
                <a:ea typeface="넥슨Lv1고딕" panose="00000500000000000000" pitchFamily="2" charset="-127"/>
                <a:cs typeface="Black Han Sans" pitchFamily="34" charset="0"/>
              </a:rPr>
              <a:t> </a:t>
            </a:r>
            <a:endParaRPr lang="en-US" dirty="0"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grpSp>
        <p:nvGrpSpPr>
          <p:cNvPr id="1004" name="그룹 1004"/>
          <p:cNvGrpSpPr/>
          <p:nvPr/>
        </p:nvGrpSpPr>
        <p:grpSpPr>
          <a:xfrm>
            <a:off x="1322634" y="1390215"/>
            <a:ext cx="14867016" cy="14689"/>
            <a:chOff x="1322634" y="1390215"/>
            <a:chExt cx="14867016" cy="14689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22634" y="1390215"/>
              <a:ext cx="14867016" cy="14689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1322638" y="795213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GangwonEduPower" pitchFamily="34" charset="0"/>
                <a:cs typeface="GangwonEduPower" pitchFamily="34" charset="0"/>
              </a:rPr>
              <a:t>i2 Electronics</a:t>
            </a:r>
          </a:p>
        </p:txBody>
      </p:sp>
      <p:sp>
        <p:nvSpPr>
          <p:cNvPr id="22" name="Object 22"/>
          <p:cNvSpPr txBox="1"/>
          <p:nvPr/>
        </p:nvSpPr>
        <p:spPr>
          <a:xfrm rot="5400000">
            <a:off x="14734832" y="4996663"/>
            <a:ext cx="6212967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세계</a:t>
            </a:r>
            <a:r>
              <a:rPr lang="en-US" altLang="ko-KR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1</a:t>
            </a:r>
            <a:r>
              <a:rPr lang="ko-KR" altLang="en-US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위 클라우드 </a:t>
            </a:r>
            <a:r>
              <a:rPr lang="en-US" altLang="ko-KR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CRM</a:t>
            </a:r>
            <a:r>
              <a:rPr lang="ko-KR" altLang="en-US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솔루션 </a:t>
            </a:r>
            <a:r>
              <a:rPr lang="ko-KR" altLang="en-US" sz="1300" dirty="0" err="1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세일즈포스</a:t>
            </a:r>
            <a:r>
              <a:rPr lang="ko-KR" altLang="en-US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개발자</a:t>
            </a:r>
            <a:r>
              <a:rPr lang="en-US" altLang="ko-KR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 </a:t>
            </a:r>
            <a:r>
              <a:rPr lang="ko-KR" altLang="en-US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양성 과정 </a:t>
            </a:r>
            <a:r>
              <a:rPr lang="en-US" altLang="ko-KR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1</a:t>
            </a:r>
            <a:r>
              <a:rPr lang="ko-KR" altLang="en-US" sz="1300" dirty="0">
                <a:solidFill>
                  <a:srgbClr val="2C47D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기</a:t>
            </a:r>
            <a:endParaRPr lang="en-US" sz="1300" dirty="0">
              <a:solidFill>
                <a:srgbClr val="2C47D0"/>
              </a:solidFill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4" name="그림 3" descr="폰트, 그래픽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F9C757D7-5A28-ADAE-0DEF-2D22028BDC2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alphaModFix amt="7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8530" y="8606761"/>
            <a:ext cx="4323754" cy="1136996"/>
          </a:xfrm>
          <a:prstGeom prst="rect">
            <a:avLst/>
          </a:prstGeom>
          <a:effectLst>
            <a:outerShdw blurRad="63500" dir="1200000" sx="102000" sy="102000" algn="ctr" rotWithShape="0">
              <a:prstClr val="black">
                <a:alpha val="42000"/>
              </a:prstClr>
            </a:outerShdw>
            <a:reflection blurRad="12700" stA="52000" endA="300" endPos="35000" dir="5400000" sy="-100000" algn="bl" rotWithShape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96707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고객 관리 및 주문 생성 </a:t>
            </a:r>
            <a:endParaRPr lang="en-US" sz="6000" dirty="0">
              <a:solidFill>
                <a:srgbClr val="213ECF"/>
              </a:solidFill>
              <a:latin typeface="강원교육튼튼" panose="02020603020101020101" pitchFamily="18" charset="-127"/>
              <a:ea typeface="강원교육튼튼" panose="02020603020101020101" pitchFamily="18" charset="-127"/>
              <a:cs typeface="GangwonEduPower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DF72C9-D18D-549A-E46B-3253B113EE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" y="2276058"/>
            <a:ext cx="16271896" cy="7117343"/>
          </a:xfrm>
          <a:prstGeom prst="rect">
            <a:avLst/>
          </a:prstGeom>
        </p:spPr>
      </p:pic>
      <p:sp>
        <p:nvSpPr>
          <p:cNvPr id="6" name="Object 92">
            <a:extLst>
              <a:ext uri="{FF2B5EF4-FFF2-40B4-BE49-F238E27FC236}">
                <a16:creationId xmlns:a16="http://schemas.microsoft.com/office/drawing/2014/main" id="{01C81BE1-AC97-78FE-BA9E-CA6538C3A971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주요 기능</a:t>
            </a:r>
            <a:endParaRPr lang="en-US" sz="2400" dirty="0">
              <a:solidFill>
                <a:srgbClr val="000000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2" name="Object 91">
            <a:extLst>
              <a:ext uri="{FF2B5EF4-FFF2-40B4-BE49-F238E27FC236}">
                <a16:creationId xmlns:a16="http://schemas.microsoft.com/office/drawing/2014/main" id="{83B24A38-A703-A5CB-0B51-C3D4A421F8EC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3" name="Object 21">
            <a:extLst>
              <a:ext uri="{FF2B5EF4-FFF2-40B4-BE49-F238E27FC236}">
                <a16:creationId xmlns:a16="http://schemas.microsoft.com/office/drawing/2014/main" id="{7B78E185-F74C-FF39-D5FA-84CCE746A4E9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3161140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96707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dirty="0" err="1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VoC</a:t>
            </a:r>
            <a:r>
              <a:rPr 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 </a:t>
            </a:r>
            <a:r>
              <a:rPr lang="ko-KR" alt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생성 및 관리</a:t>
            </a:r>
            <a:endParaRPr lang="en-US" sz="6000" dirty="0">
              <a:solidFill>
                <a:srgbClr val="213ECF"/>
              </a:solidFill>
              <a:latin typeface="강원교육튼튼" panose="02020603020101020101" pitchFamily="18" charset="-127"/>
              <a:ea typeface="강원교육튼튼" panose="02020603020101020101" pitchFamily="18" charset="-127"/>
              <a:cs typeface="GangwonEduPower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1692D77-CD44-88FF-5FD1-EDEEDDD3BE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204" y="2552370"/>
            <a:ext cx="16351306" cy="6782125"/>
          </a:xfrm>
          <a:prstGeom prst="rect">
            <a:avLst/>
          </a:prstGeom>
        </p:spPr>
      </p:pic>
      <p:sp>
        <p:nvSpPr>
          <p:cNvPr id="12" name="Object 92">
            <a:extLst>
              <a:ext uri="{FF2B5EF4-FFF2-40B4-BE49-F238E27FC236}">
                <a16:creationId xmlns:a16="http://schemas.microsoft.com/office/drawing/2014/main" id="{24E4BE7D-8D60-C1DC-5145-70D424BE0E42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주요 기능</a:t>
            </a:r>
            <a:endParaRPr lang="en-US" sz="2400" dirty="0">
              <a:solidFill>
                <a:srgbClr val="000000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3" name="Object 91">
            <a:extLst>
              <a:ext uri="{FF2B5EF4-FFF2-40B4-BE49-F238E27FC236}">
                <a16:creationId xmlns:a16="http://schemas.microsoft.com/office/drawing/2014/main" id="{6C257A60-D43C-CF95-DE7A-0D090A0B2BB9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4" name="Object 21">
            <a:extLst>
              <a:ext uri="{FF2B5EF4-FFF2-40B4-BE49-F238E27FC236}">
                <a16:creationId xmlns:a16="http://schemas.microsoft.com/office/drawing/2014/main" id="{E52140A6-D08C-952C-8C92-22D22B3EA153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2981282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96707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현황 파악</a:t>
            </a:r>
            <a:endParaRPr lang="en-US" sz="6000" dirty="0">
              <a:solidFill>
                <a:srgbClr val="213ECF"/>
              </a:solidFill>
              <a:latin typeface="강원교육튼튼" panose="02020603020101020101" pitchFamily="18" charset="-127"/>
              <a:ea typeface="강원교육튼튼" panose="02020603020101020101" pitchFamily="18" charset="-127"/>
              <a:cs typeface="GangwonEduPower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1FA6F53-B65A-3CDD-2133-D353F5C739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2386578"/>
            <a:ext cx="16526512" cy="7263633"/>
          </a:xfrm>
          <a:prstGeom prst="rect">
            <a:avLst/>
          </a:prstGeom>
        </p:spPr>
      </p:pic>
      <p:sp>
        <p:nvSpPr>
          <p:cNvPr id="12" name="Object 92">
            <a:extLst>
              <a:ext uri="{FF2B5EF4-FFF2-40B4-BE49-F238E27FC236}">
                <a16:creationId xmlns:a16="http://schemas.microsoft.com/office/drawing/2014/main" id="{FB38E72C-6B66-BEAB-3DFA-819869629C4E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주요 기능</a:t>
            </a:r>
            <a:endParaRPr lang="en-US" sz="2400" dirty="0">
              <a:solidFill>
                <a:srgbClr val="000000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3" name="Object 91">
            <a:extLst>
              <a:ext uri="{FF2B5EF4-FFF2-40B4-BE49-F238E27FC236}">
                <a16:creationId xmlns:a16="http://schemas.microsoft.com/office/drawing/2014/main" id="{0CCCC51A-E436-EEA0-670C-03083DF30BA9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4" name="Object 21">
            <a:extLst>
              <a:ext uri="{FF2B5EF4-FFF2-40B4-BE49-F238E27FC236}">
                <a16:creationId xmlns:a16="http://schemas.microsoft.com/office/drawing/2014/main" id="{F690D537-C513-7075-16BF-98D0732EF8A4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3325187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71561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Scheduled Jobs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B4FC74-DB79-D464-0825-F9C7C0C3C717}"/>
              </a:ext>
            </a:extLst>
          </p:cNvPr>
          <p:cNvSpPr txBox="1"/>
          <p:nvPr/>
        </p:nvSpPr>
        <p:spPr>
          <a:xfrm>
            <a:off x="1894294" y="2565070"/>
            <a:ext cx="10134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최근 </a:t>
            </a:r>
            <a:r>
              <a:rPr lang="en-US" altLang="ko-KR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90</a:t>
            </a:r>
            <a:r>
              <a:rPr lang="ko-KR" altLang="en-US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일 동안 구매한 총 금액과 지점마다 구매한 금액이 관리된다</a:t>
            </a:r>
            <a:r>
              <a:rPr lang="en-US" altLang="ko-KR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노트북</a:t>
            </a:r>
            <a:r>
              <a:rPr lang="en-US" altLang="ko-KR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</a:t>
            </a:r>
            <a:r>
              <a:rPr lang="ko-KR" altLang="en-US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본체</a:t>
            </a:r>
            <a:r>
              <a:rPr lang="en-US" altLang="ko-KR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, </a:t>
            </a:r>
            <a:r>
              <a:rPr lang="ko-KR" altLang="en-US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주변기기를 별도로 관리하며 각각 얼마를 구매했는지 알 수 있다</a:t>
            </a:r>
            <a:r>
              <a:rPr lang="en-US" altLang="ko-KR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매일 </a:t>
            </a:r>
            <a:r>
              <a:rPr lang="en-US" altLang="ko-KR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0</a:t>
            </a:r>
            <a:r>
              <a:rPr lang="ko-KR" altLang="en-US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시를 기준으로 작업이 진행된다</a:t>
            </a:r>
            <a:r>
              <a:rPr lang="en-US" altLang="ko-KR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.</a:t>
            </a:r>
            <a:endParaRPr lang="ko-KR" altLang="en-US" sz="2000" b="1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95F9F28-751D-6C0B-696F-1AE1118163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4220724"/>
            <a:ext cx="16437787" cy="40895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B7E4382-16F7-96C1-49FA-E038FA74B728}"/>
              </a:ext>
            </a:extLst>
          </p:cNvPr>
          <p:cNvSpPr txBox="1"/>
          <p:nvPr/>
        </p:nvSpPr>
        <p:spPr>
          <a:xfrm>
            <a:off x="1920104" y="8467178"/>
            <a:ext cx="126233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최근 </a:t>
            </a:r>
            <a:r>
              <a:rPr lang="en-US" altLang="ko-KR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90</a:t>
            </a:r>
            <a:r>
              <a:rPr lang="ko-KR" altLang="en-US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일 구매 금액을 기준으로 고객 등급을 결정한다</a:t>
            </a:r>
            <a:r>
              <a:rPr lang="en-US" altLang="ko-KR" sz="2000" b="1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등급은 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A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등급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(500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만원 이상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), B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등급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(200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만원 이상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), C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등급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(200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만원 미만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), D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등급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(</a:t>
            </a:r>
            <a:r>
              <a:rPr lang="ko-KR" altLang="en-US" sz="2000" b="1" i="0" dirty="0" err="1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미구매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으로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</a:t>
            </a:r>
            <a:r>
              <a:rPr lang="ko-KR" altLang="en-US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결정된다</a:t>
            </a:r>
            <a:r>
              <a:rPr lang="en-US" altLang="ko-KR" sz="2000" b="1" i="0" dirty="0">
                <a:solidFill>
                  <a:srgbClr val="000000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2000" b="1" dirty="0">
                <a:solidFill>
                  <a:srgbClr val="00000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매월 </a:t>
            </a:r>
            <a:r>
              <a:rPr lang="en-US" altLang="ko-KR" sz="2000" b="1" dirty="0">
                <a:solidFill>
                  <a:srgbClr val="00000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1</a:t>
            </a:r>
            <a:r>
              <a:rPr lang="ko-KR" altLang="en-US" sz="2000" b="1" dirty="0">
                <a:solidFill>
                  <a:srgbClr val="00000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일 </a:t>
            </a:r>
            <a:r>
              <a:rPr lang="en-US" altLang="ko-KR" sz="2000" b="1" dirty="0">
                <a:solidFill>
                  <a:srgbClr val="00000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1</a:t>
            </a:r>
            <a:r>
              <a:rPr lang="ko-KR" altLang="en-US" sz="2000" b="1" dirty="0">
                <a:solidFill>
                  <a:srgbClr val="00000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시를 기준으로 작업이 진행된다</a:t>
            </a:r>
            <a:r>
              <a:rPr lang="en-US" altLang="ko-KR" sz="2000" b="1" dirty="0">
                <a:solidFill>
                  <a:srgbClr val="000000"/>
                </a:solidFill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.</a:t>
            </a:r>
            <a:endParaRPr lang="ko-KR" altLang="en-US" sz="2000" b="1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53E31742-3A9A-D8C9-94DC-056EA59C08FC}"/>
              </a:ext>
            </a:extLst>
          </p:cNvPr>
          <p:cNvCxnSpPr>
            <a:cxnSpLocks/>
            <a:endCxn id="5" idx="2"/>
          </p:cNvCxnSpPr>
          <p:nvPr/>
        </p:nvCxnSpPr>
        <p:spPr>
          <a:xfrm rot="5400000" flipH="1" flipV="1">
            <a:off x="3688849" y="3919779"/>
            <a:ext cx="3611791" cy="2933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id="{D0D37599-3BA1-7B8E-31B0-17F412F00109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3875494" y="7421124"/>
            <a:ext cx="4356305" cy="1046054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Object 92">
            <a:extLst>
              <a:ext uri="{FF2B5EF4-FFF2-40B4-BE49-F238E27FC236}">
                <a16:creationId xmlns:a16="http://schemas.microsoft.com/office/drawing/2014/main" id="{B5C7734A-5EB4-5812-E226-EB8C1B8B1648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주요 기능</a:t>
            </a:r>
            <a:endParaRPr lang="en-US" sz="2400" dirty="0">
              <a:solidFill>
                <a:srgbClr val="000000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23" name="Object 91">
            <a:extLst>
              <a:ext uri="{FF2B5EF4-FFF2-40B4-BE49-F238E27FC236}">
                <a16:creationId xmlns:a16="http://schemas.microsoft.com/office/drawing/2014/main" id="{87F677E1-0899-B04E-5550-00FF673801C5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6719600C-E1AC-2E7A-8ED2-D176636916AF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4240346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516600" cy="10285714"/>
            <a:chOff x="0" y="0"/>
            <a:chExt cx="1751228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7512284" cy="10285714"/>
            </a:xfrm>
            <a:prstGeom prst="rect">
              <a:avLst/>
            </a:prstGeom>
          </p:spPr>
        </p:pic>
      </p:grpSp>
      <p:grpSp>
        <p:nvGrpSpPr>
          <p:cNvPr id="2" name="그룹 1002">
            <a:extLst>
              <a:ext uri="{FF2B5EF4-FFF2-40B4-BE49-F238E27FC236}">
                <a16:creationId xmlns:a16="http://schemas.microsoft.com/office/drawing/2014/main" id="{F2890913-2BF0-78F8-5EAB-6862D5EC0471}"/>
              </a:ext>
            </a:extLst>
          </p:cNvPr>
          <p:cNvGrpSpPr/>
          <p:nvPr/>
        </p:nvGrpSpPr>
        <p:grpSpPr>
          <a:xfrm>
            <a:off x="502158" y="2820519"/>
            <a:ext cx="17512284" cy="8099431"/>
            <a:chOff x="-38095" y="2941298"/>
            <a:chExt cx="17512284" cy="8099431"/>
          </a:xfrm>
        </p:grpSpPr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16F59B17-108D-4650-FDD3-0AD7B3FAB8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38095" y="2941298"/>
              <a:ext cx="17512284" cy="8099431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11598509" y="795213"/>
            <a:ext cx="5461394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b="1" i="0" dirty="0">
                <a:solidFill>
                  <a:schemeClr val="bg1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STAGE 3 | Developer Final Project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621570" y="4358027"/>
            <a:ext cx="7044860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9600">
                <a:solidFill>
                  <a:schemeClr val="bg1">
                    <a:lumMod val="95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프로젝트 시연</a:t>
            </a:r>
            <a:endParaRPr lang="en-US" sz="9600" dirty="0">
              <a:solidFill>
                <a:schemeClr val="bg1">
                  <a:lumMod val="95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1004" name="그룹 1004"/>
          <p:cNvGrpSpPr/>
          <p:nvPr/>
        </p:nvGrpSpPr>
        <p:grpSpPr>
          <a:xfrm flipV="1">
            <a:off x="1232817" y="1409700"/>
            <a:ext cx="15822366" cy="36000"/>
            <a:chOff x="1238240" y="1359121"/>
            <a:chExt cx="14867016" cy="14689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38240" y="1359121"/>
              <a:ext cx="14867016" cy="14689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1322638" y="795213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GangwonEduPower" pitchFamily="34" charset="0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3950180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516600" cy="10285714"/>
            <a:chOff x="0" y="0"/>
            <a:chExt cx="1751228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7512284" cy="10285714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7280740" y="4610100"/>
            <a:ext cx="3726519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9600" dirty="0">
                <a:solidFill>
                  <a:schemeClr val="bg1">
                    <a:lumMod val="95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Q &amp; A</a:t>
            </a:r>
          </a:p>
        </p:txBody>
      </p:sp>
      <p:sp>
        <p:nvSpPr>
          <p:cNvPr id="5" name="Object 15">
            <a:extLst>
              <a:ext uri="{FF2B5EF4-FFF2-40B4-BE49-F238E27FC236}">
                <a16:creationId xmlns:a16="http://schemas.microsoft.com/office/drawing/2014/main" id="{99D221AC-609A-530A-2804-50B11D941B0E}"/>
              </a:ext>
            </a:extLst>
          </p:cNvPr>
          <p:cNvSpPr txBox="1"/>
          <p:nvPr/>
        </p:nvSpPr>
        <p:spPr>
          <a:xfrm>
            <a:off x="11598509" y="795213"/>
            <a:ext cx="5461394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b="1" i="0" dirty="0">
                <a:solidFill>
                  <a:schemeClr val="bg1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STAGE 3 | Developer Final Project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7" name="그룹 1004">
            <a:extLst>
              <a:ext uri="{FF2B5EF4-FFF2-40B4-BE49-F238E27FC236}">
                <a16:creationId xmlns:a16="http://schemas.microsoft.com/office/drawing/2014/main" id="{141225C2-CE46-34AC-6A28-D91B7C1D1AD9}"/>
              </a:ext>
            </a:extLst>
          </p:cNvPr>
          <p:cNvGrpSpPr/>
          <p:nvPr/>
        </p:nvGrpSpPr>
        <p:grpSpPr>
          <a:xfrm flipV="1">
            <a:off x="1232817" y="1409700"/>
            <a:ext cx="15822366" cy="36000"/>
            <a:chOff x="1238240" y="1359121"/>
            <a:chExt cx="14867016" cy="14689"/>
          </a:xfrm>
        </p:grpSpPr>
        <p:pic>
          <p:nvPicPr>
            <p:cNvPr id="8" name="Object 18">
              <a:extLst>
                <a:ext uri="{FF2B5EF4-FFF2-40B4-BE49-F238E27FC236}">
                  <a16:creationId xmlns:a16="http://schemas.microsoft.com/office/drawing/2014/main" id="{F360055F-4B6C-1B23-6668-1CD8C7E8A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38240" y="1359121"/>
              <a:ext cx="14867016" cy="14689"/>
            </a:xfrm>
            <a:prstGeom prst="rect">
              <a:avLst/>
            </a:prstGeom>
          </p:spPr>
        </p:pic>
      </p:grpSp>
      <p:sp>
        <p:nvSpPr>
          <p:cNvPr id="9" name="Object 21">
            <a:extLst>
              <a:ext uri="{FF2B5EF4-FFF2-40B4-BE49-F238E27FC236}">
                <a16:creationId xmlns:a16="http://schemas.microsoft.com/office/drawing/2014/main" id="{0716E2E8-F91E-EC17-0514-BCF0C23A6F68}"/>
              </a:ext>
            </a:extLst>
          </p:cNvPr>
          <p:cNvSpPr txBox="1"/>
          <p:nvPr/>
        </p:nvSpPr>
        <p:spPr>
          <a:xfrm>
            <a:off x="1322638" y="795213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GangwonEduPower" pitchFamily="34" charset="0"/>
                <a:cs typeface="GangwonEduPower" pitchFamily="34" charset="0"/>
              </a:rPr>
              <a:t>i2 Electronics</a:t>
            </a:r>
          </a:p>
        </p:txBody>
      </p:sp>
      <p:grpSp>
        <p:nvGrpSpPr>
          <p:cNvPr id="10" name="그룹 1002">
            <a:extLst>
              <a:ext uri="{FF2B5EF4-FFF2-40B4-BE49-F238E27FC236}">
                <a16:creationId xmlns:a16="http://schemas.microsoft.com/office/drawing/2014/main" id="{1B2F8693-F5F0-B4F5-2071-6510FD0FD236}"/>
              </a:ext>
            </a:extLst>
          </p:cNvPr>
          <p:cNvGrpSpPr/>
          <p:nvPr/>
        </p:nvGrpSpPr>
        <p:grpSpPr>
          <a:xfrm>
            <a:off x="502158" y="2820519"/>
            <a:ext cx="17512284" cy="8099431"/>
            <a:chOff x="-38095" y="2941298"/>
            <a:chExt cx="17512284" cy="8099431"/>
          </a:xfrm>
        </p:grpSpPr>
        <p:pic>
          <p:nvPicPr>
            <p:cNvPr id="11" name="Object 5">
              <a:extLst>
                <a:ext uri="{FF2B5EF4-FFF2-40B4-BE49-F238E27FC236}">
                  <a16:creationId xmlns:a16="http://schemas.microsoft.com/office/drawing/2014/main" id="{B8F236DC-6E76-45D5-6BC4-33A58E5F8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38095" y="2941298"/>
              <a:ext cx="17512284" cy="80994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1194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516600" cy="10285714"/>
            <a:chOff x="0" y="0"/>
            <a:chExt cx="1751228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7512284" cy="10285714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5879046" y="4515433"/>
            <a:ext cx="5936319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9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감사합니다</a:t>
            </a:r>
            <a:endParaRPr lang="en-US" sz="96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2" name="그룹 1002">
            <a:extLst>
              <a:ext uri="{FF2B5EF4-FFF2-40B4-BE49-F238E27FC236}">
                <a16:creationId xmlns:a16="http://schemas.microsoft.com/office/drawing/2014/main" id="{AD881074-83B8-D2C9-B903-888CBDA55C74}"/>
              </a:ext>
            </a:extLst>
          </p:cNvPr>
          <p:cNvGrpSpPr/>
          <p:nvPr/>
        </p:nvGrpSpPr>
        <p:grpSpPr>
          <a:xfrm>
            <a:off x="502158" y="2820519"/>
            <a:ext cx="17512284" cy="8099431"/>
            <a:chOff x="-38095" y="2941298"/>
            <a:chExt cx="17512284" cy="8099431"/>
          </a:xfrm>
        </p:grpSpPr>
        <p:pic>
          <p:nvPicPr>
            <p:cNvPr id="4" name="Object 5">
              <a:extLst>
                <a:ext uri="{FF2B5EF4-FFF2-40B4-BE49-F238E27FC236}">
                  <a16:creationId xmlns:a16="http://schemas.microsoft.com/office/drawing/2014/main" id="{855BE885-1F15-E49E-6548-9A76DDEC4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38095" y="2941298"/>
              <a:ext cx="17512284" cy="8099431"/>
            </a:xfrm>
            <a:prstGeom prst="rect">
              <a:avLst/>
            </a:prstGeom>
          </p:spPr>
        </p:pic>
      </p:grpSp>
      <p:sp>
        <p:nvSpPr>
          <p:cNvPr id="5" name="Object 15">
            <a:extLst>
              <a:ext uri="{FF2B5EF4-FFF2-40B4-BE49-F238E27FC236}">
                <a16:creationId xmlns:a16="http://schemas.microsoft.com/office/drawing/2014/main" id="{DD9C71F0-0AB2-C771-92C9-12D8DCCF9D0F}"/>
              </a:ext>
            </a:extLst>
          </p:cNvPr>
          <p:cNvSpPr txBox="1"/>
          <p:nvPr/>
        </p:nvSpPr>
        <p:spPr>
          <a:xfrm>
            <a:off x="11598509" y="795213"/>
            <a:ext cx="5461394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b="1" i="0" dirty="0">
                <a:solidFill>
                  <a:schemeClr val="bg1"/>
                </a:solidFill>
                <a:effectLst/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STAGE 3 | Developer Final Project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6" name="그룹 1004">
            <a:extLst>
              <a:ext uri="{FF2B5EF4-FFF2-40B4-BE49-F238E27FC236}">
                <a16:creationId xmlns:a16="http://schemas.microsoft.com/office/drawing/2014/main" id="{568E4B78-1133-3AEC-E4C2-EAD85891156D}"/>
              </a:ext>
            </a:extLst>
          </p:cNvPr>
          <p:cNvGrpSpPr/>
          <p:nvPr/>
        </p:nvGrpSpPr>
        <p:grpSpPr>
          <a:xfrm flipV="1">
            <a:off x="1232817" y="1409700"/>
            <a:ext cx="15822366" cy="36000"/>
            <a:chOff x="1238240" y="1359121"/>
            <a:chExt cx="14867016" cy="14689"/>
          </a:xfrm>
        </p:grpSpPr>
        <p:pic>
          <p:nvPicPr>
            <p:cNvPr id="7" name="Object 18">
              <a:extLst>
                <a:ext uri="{FF2B5EF4-FFF2-40B4-BE49-F238E27FC236}">
                  <a16:creationId xmlns:a16="http://schemas.microsoft.com/office/drawing/2014/main" id="{79414999-035E-F68B-21BA-7A80AF1B3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38240" y="1359121"/>
              <a:ext cx="14867016" cy="14689"/>
            </a:xfrm>
            <a:prstGeom prst="rect">
              <a:avLst/>
            </a:prstGeom>
          </p:spPr>
        </p:pic>
      </p:grpSp>
      <p:sp>
        <p:nvSpPr>
          <p:cNvPr id="8" name="Object 21">
            <a:extLst>
              <a:ext uri="{FF2B5EF4-FFF2-40B4-BE49-F238E27FC236}">
                <a16:creationId xmlns:a16="http://schemas.microsoft.com/office/drawing/2014/main" id="{148D7B34-C6D8-8360-E5D8-2EEF85B66938}"/>
              </a:ext>
            </a:extLst>
          </p:cNvPr>
          <p:cNvSpPr txBox="1"/>
          <p:nvPr/>
        </p:nvSpPr>
        <p:spPr>
          <a:xfrm>
            <a:off x="1322638" y="795213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GangwonEduPower" pitchFamily="34" charset="0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3819011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1002">
            <a:extLst>
              <a:ext uri="{FF2B5EF4-FFF2-40B4-BE49-F238E27FC236}">
                <a16:creationId xmlns:a16="http://schemas.microsoft.com/office/drawing/2014/main" id="{437064FA-CC19-F670-1FB1-7A7AFB6DE3EA}"/>
              </a:ext>
            </a:extLst>
          </p:cNvPr>
          <p:cNvGrpSpPr/>
          <p:nvPr/>
        </p:nvGrpSpPr>
        <p:grpSpPr>
          <a:xfrm>
            <a:off x="516117" y="2849954"/>
            <a:ext cx="17512284" cy="8099431"/>
            <a:chOff x="-38095" y="2941298"/>
            <a:chExt cx="17512284" cy="8099431"/>
          </a:xfrm>
        </p:grpSpPr>
        <p:pic>
          <p:nvPicPr>
            <p:cNvPr id="25" name="Object 5">
              <a:extLst>
                <a:ext uri="{FF2B5EF4-FFF2-40B4-BE49-F238E27FC236}">
                  <a16:creationId xmlns:a16="http://schemas.microsoft.com/office/drawing/2014/main" id="{B62B0B8B-99D2-7D9A-3817-3F5A8A9E9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38095" y="2941298"/>
              <a:ext cx="17512284" cy="8099431"/>
            </a:xfrm>
            <a:prstGeom prst="rect">
              <a:avLst/>
            </a:prstGeom>
          </p:spPr>
        </p:pic>
      </p:grpSp>
      <p:sp>
        <p:nvSpPr>
          <p:cNvPr id="7" name="Object 92">
            <a:extLst>
              <a:ext uri="{FF2B5EF4-FFF2-40B4-BE49-F238E27FC236}">
                <a16:creationId xmlns:a16="http://schemas.microsoft.com/office/drawing/2014/main" id="{AB9B1D0C-BD89-90FB-C068-81AD1D9CF6FC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SemiBold" pitchFamily="34" charset="0"/>
              </a:rPr>
              <a:t>목차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grpSp>
        <p:nvGrpSpPr>
          <p:cNvPr id="13" name="그룹 1004">
            <a:extLst>
              <a:ext uri="{FF2B5EF4-FFF2-40B4-BE49-F238E27FC236}">
                <a16:creationId xmlns:a16="http://schemas.microsoft.com/office/drawing/2014/main" id="{E5A3676A-7EEB-8ADE-E95A-6C437EF39AC1}"/>
              </a:ext>
            </a:extLst>
          </p:cNvPr>
          <p:cNvGrpSpPr/>
          <p:nvPr/>
        </p:nvGrpSpPr>
        <p:grpSpPr>
          <a:xfrm>
            <a:off x="516117" y="1490011"/>
            <a:ext cx="3598683" cy="1046836"/>
            <a:chOff x="7488496" y="6885625"/>
            <a:chExt cx="3308721" cy="793045"/>
          </a:xfrm>
        </p:grpSpPr>
        <p:pic>
          <p:nvPicPr>
            <p:cNvPr id="14" name="Object 11">
              <a:extLst>
                <a:ext uri="{FF2B5EF4-FFF2-40B4-BE49-F238E27FC236}">
                  <a16:creationId xmlns:a16="http://schemas.microsoft.com/office/drawing/2014/main" id="{F3E2C7EA-ACC0-DA7C-9A7B-FE0CC1B40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488496" y="6885625"/>
              <a:ext cx="3308721" cy="793045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383446" y="174665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F89BD73-DD06-BF26-EB36-F7E25A9D8875}"/>
              </a:ext>
            </a:extLst>
          </p:cNvPr>
          <p:cNvSpPr/>
          <p:nvPr/>
        </p:nvSpPr>
        <p:spPr>
          <a:xfrm>
            <a:off x="1120383" y="3543300"/>
            <a:ext cx="685800" cy="6463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1A4363D-DC87-1CFB-D7B4-6690F97DD47E}"/>
              </a:ext>
            </a:extLst>
          </p:cNvPr>
          <p:cNvSpPr/>
          <p:nvPr/>
        </p:nvSpPr>
        <p:spPr>
          <a:xfrm>
            <a:off x="1120383" y="4801969"/>
            <a:ext cx="685800" cy="6463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FB7E65F-5972-1179-3D96-AEF99F1DC48A}"/>
              </a:ext>
            </a:extLst>
          </p:cNvPr>
          <p:cNvSpPr/>
          <p:nvPr/>
        </p:nvSpPr>
        <p:spPr>
          <a:xfrm>
            <a:off x="1120383" y="6057900"/>
            <a:ext cx="685800" cy="6463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51D264C-A30F-3624-6F8D-58F48ABB2703}"/>
              </a:ext>
            </a:extLst>
          </p:cNvPr>
          <p:cNvSpPr/>
          <p:nvPr/>
        </p:nvSpPr>
        <p:spPr>
          <a:xfrm>
            <a:off x="1120383" y="7277100"/>
            <a:ext cx="685800" cy="6463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EC4454C-1A63-5AB2-DB05-C45E3303E926}"/>
              </a:ext>
            </a:extLst>
          </p:cNvPr>
          <p:cNvSpPr/>
          <p:nvPr/>
        </p:nvSpPr>
        <p:spPr>
          <a:xfrm>
            <a:off x="1272783" y="3695700"/>
            <a:ext cx="685800" cy="64633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B3923928-833D-F3F7-C766-9B4CBEF71210}"/>
              </a:ext>
            </a:extLst>
          </p:cNvPr>
          <p:cNvSpPr/>
          <p:nvPr/>
        </p:nvSpPr>
        <p:spPr>
          <a:xfrm>
            <a:off x="1272783" y="4954369"/>
            <a:ext cx="685800" cy="64633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AB85BA88-DC84-8DAC-0622-9117B7C2A9AC}"/>
              </a:ext>
            </a:extLst>
          </p:cNvPr>
          <p:cNvSpPr/>
          <p:nvPr/>
        </p:nvSpPr>
        <p:spPr>
          <a:xfrm>
            <a:off x="1272783" y="6210300"/>
            <a:ext cx="685800" cy="64633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ACD2F87-D6CF-D875-AA6D-D2DC89EFBD81}"/>
              </a:ext>
            </a:extLst>
          </p:cNvPr>
          <p:cNvSpPr/>
          <p:nvPr/>
        </p:nvSpPr>
        <p:spPr>
          <a:xfrm>
            <a:off x="1272783" y="7429500"/>
            <a:ext cx="685800" cy="64633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3C75A2-9F52-393C-4034-AE849034260E}"/>
              </a:ext>
            </a:extLst>
          </p:cNvPr>
          <p:cNvSpPr txBox="1"/>
          <p:nvPr/>
        </p:nvSpPr>
        <p:spPr>
          <a:xfrm>
            <a:off x="1347552" y="3695700"/>
            <a:ext cx="928156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프로젝트 개요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pPr marL="742950" indent="-742950">
              <a:buAutoNum type="arabicPeriod"/>
            </a:pP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주요 기능 설명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pPr marL="742950" indent="-742950">
              <a:buAutoNum type="arabicPeriod"/>
            </a:pP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프로젝트 시연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pPr marL="742950" indent="-742950">
              <a:buAutoNum type="arabicPeriod"/>
            </a:pP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  <a:p>
            <a:pPr marL="742950" indent="-742950">
              <a:buAutoNum type="arabicPeriod"/>
            </a:pP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Q&amp;A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34" name="Object 91">
            <a:extLst>
              <a:ext uri="{FF2B5EF4-FFF2-40B4-BE49-F238E27FC236}">
                <a16:creationId xmlns:a16="http://schemas.microsoft.com/office/drawing/2014/main" id="{FB1360ED-24FE-B788-E9AE-1732DBE0FCC2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35" name="Object 21">
            <a:extLst>
              <a:ext uri="{FF2B5EF4-FFF2-40B4-BE49-F238E27FC236}">
                <a16:creationId xmlns:a16="http://schemas.microsoft.com/office/drawing/2014/main" id="{2B97724B-CC4A-8954-3E41-D2A5DACCC025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45019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91">
            <a:extLst>
              <a:ext uri="{FF2B5EF4-FFF2-40B4-BE49-F238E27FC236}">
                <a16:creationId xmlns:a16="http://schemas.microsoft.com/office/drawing/2014/main" id="{7AC0856C-4B9A-4F0C-6590-A53FB2018968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7" name="Object 92">
            <a:extLst>
              <a:ext uri="{FF2B5EF4-FFF2-40B4-BE49-F238E27FC236}">
                <a16:creationId xmlns:a16="http://schemas.microsoft.com/office/drawing/2014/main" id="{AB9B1D0C-BD89-90FB-C068-81AD1D9CF6FC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SemiBold" pitchFamily="34" charset="0"/>
              </a:rPr>
              <a:t>프로젝트 개요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54797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00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프로젝트 목표</a:t>
            </a:r>
            <a:endParaRPr lang="en-US" sz="6000" dirty="0">
              <a:solidFill>
                <a:srgbClr val="213ECF"/>
              </a:solidFill>
              <a:latin typeface="강원교육튼튼" panose="02020603020101020101" pitchFamily="18" charset="-127"/>
              <a:ea typeface="강원교육튼튼" panose="02020603020101020101" pitchFamily="18" charset="-127"/>
              <a:cs typeface="GangwonEduPower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48E120-4A1B-4552-3FC6-057C8377BC81}"/>
              </a:ext>
            </a:extLst>
          </p:cNvPr>
          <p:cNvSpPr txBox="1"/>
          <p:nvPr/>
        </p:nvSpPr>
        <p:spPr>
          <a:xfrm>
            <a:off x="2230352" y="2585950"/>
            <a:ext cx="160449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판매점을 통한 제품 판매 관리 및 </a:t>
            </a:r>
            <a:r>
              <a:rPr lang="en-US" altLang="ko-KR" sz="4400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VoC</a:t>
            </a:r>
            <a:r>
              <a:rPr lang="ko-KR" altLang="en-US" sz="4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를 관리하는 시스템 구축</a:t>
            </a:r>
            <a:endParaRPr lang="en-US" altLang="ko-KR" sz="4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pic>
        <p:nvPicPr>
          <p:cNvPr id="25" name="그래픽 24" descr="흡기 방식 단색으로 채워진">
            <a:extLst>
              <a:ext uri="{FF2B5EF4-FFF2-40B4-BE49-F238E27FC236}">
                <a16:creationId xmlns:a16="http://schemas.microsoft.com/office/drawing/2014/main" id="{ED45E930-2692-E609-E240-0F77A82B4D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71600" y="2550275"/>
            <a:ext cx="914400" cy="914400"/>
          </a:xfrm>
          <a:prstGeom prst="rect">
            <a:avLst/>
          </a:prstGeom>
        </p:spPr>
      </p:pic>
      <p:sp>
        <p:nvSpPr>
          <p:cNvPr id="44" name="타원 43">
            <a:extLst>
              <a:ext uri="{FF2B5EF4-FFF2-40B4-BE49-F238E27FC236}">
                <a16:creationId xmlns:a16="http://schemas.microsoft.com/office/drawing/2014/main" id="{F01C8CA6-0E37-839A-4557-3A74C99E59BE}"/>
              </a:ext>
            </a:extLst>
          </p:cNvPr>
          <p:cNvSpPr/>
          <p:nvPr/>
        </p:nvSpPr>
        <p:spPr>
          <a:xfrm>
            <a:off x="1728834" y="4638395"/>
            <a:ext cx="3894842" cy="3894842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3D25EC96-34AB-5A2B-3AE0-8A2C7B1C500C}"/>
              </a:ext>
            </a:extLst>
          </p:cNvPr>
          <p:cNvSpPr/>
          <p:nvPr/>
        </p:nvSpPr>
        <p:spPr>
          <a:xfrm>
            <a:off x="12662038" y="4759095"/>
            <a:ext cx="3894842" cy="3894842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67CB469-A825-AF9A-9D31-26B1B61212ED}"/>
              </a:ext>
            </a:extLst>
          </p:cNvPr>
          <p:cNvSpPr/>
          <p:nvPr/>
        </p:nvSpPr>
        <p:spPr>
          <a:xfrm>
            <a:off x="7195436" y="4759095"/>
            <a:ext cx="3894842" cy="3894842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6073E13-9A7E-2B33-7305-58BDDD7D14D3}"/>
              </a:ext>
            </a:extLst>
          </p:cNvPr>
          <p:cNvSpPr txBox="1"/>
          <p:nvPr/>
        </p:nvSpPr>
        <p:spPr>
          <a:xfrm>
            <a:off x="1939171" y="5448300"/>
            <a:ext cx="346040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고객 생성</a:t>
            </a:r>
            <a:r>
              <a:rPr lang="en-US" altLang="ko-KR" sz="4400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 </a:t>
            </a: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및</a:t>
            </a:r>
            <a:endParaRPr lang="en-US" altLang="ko-KR" sz="4400" dirty="0">
              <a:solidFill>
                <a:schemeClr val="bg1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 관리 기능</a:t>
            </a:r>
            <a:endParaRPr lang="en-US" altLang="ko-KR" sz="4400" dirty="0">
              <a:solidFill>
                <a:schemeClr val="bg1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4E26DCE-99FC-1813-E67E-EF2AE0B568FE}"/>
              </a:ext>
            </a:extLst>
          </p:cNvPr>
          <p:cNvSpPr txBox="1"/>
          <p:nvPr/>
        </p:nvSpPr>
        <p:spPr>
          <a:xfrm>
            <a:off x="12662038" y="5448300"/>
            <a:ext cx="389484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고객 상담</a:t>
            </a:r>
            <a:endParaRPr lang="en-US" altLang="ko-KR" sz="4400" dirty="0">
              <a:solidFill>
                <a:schemeClr val="bg1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 및 </a:t>
            </a:r>
            <a:endParaRPr lang="en-US" altLang="ko-KR" sz="4400" dirty="0">
              <a:solidFill>
                <a:schemeClr val="bg1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  <a:p>
            <a:pPr algn="ctr"/>
            <a:r>
              <a:rPr lang="en-US" altLang="ko-KR" sz="4400" dirty="0" err="1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VoC</a:t>
            </a:r>
            <a:r>
              <a:rPr lang="ko-KR" altLang="en-US" sz="4400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관리 기능</a:t>
            </a:r>
            <a:endParaRPr lang="en-US" altLang="ko-KR" sz="4400" dirty="0">
              <a:solidFill>
                <a:schemeClr val="bg1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B4198B7-3545-C895-A13B-C9061D558D4C}"/>
              </a:ext>
            </a:extLst>
          </p:cNvPr>
          <p:cNvSpPr txBox="1"/>
          <p:nvPr/>
        </p:nvSpPr>
        <p:spPr>
          <a:xfrm>
            <a:off x="7756961" y="5448300"/>
            <a:ext cx="282978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제품 판매 및 </a:t>
            </a:r>
            <a:endParaRPr lang="en-US" altLang="ko-KR" sz="4400" dirty="0">
              <a:solidFill>
                <a:schemeClr val="bg1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관리 기능</a:t>
            </a:r>
            <a:endParaRPr lang="en-US" altLang="ko-KR" sz="4400" dirty="0">
              <a:solidFill>
                <a:schemeClr val="bg1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51" name="Object 21">
            <a:extLst>
              <a:ext uri="{FF2B5EF4-FFF2-40B4-BE49-F238E27FC236}">
                <a16:creationId xmlns:a16="http://schemas.microsoft.com/office/drawing/2014/main" id="{530CFF0E-D416-0C61-4D4B-E960EE9BCABC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1493125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>
            <a:extLst>
              <a:ext uri="{FF2B5EF4-FFF2-40B4-BE49-F238E27FC236}">
                <a16:creationId xmlns:a16="http://schemas.microsoft.com/office/drawing/2014/main" id="{4297B6C1-1DDC-22DE-816A-D15090FB69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213"/>
          <a:stretch/>
        </p:blipFill>
        <p:spPr>
          <a:xfrm>
            <a:off x="9438389" y="4655327"/>
            <a:ext cx="4335471" cy="28655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Object 91">
            <a:extLst>
              <a:ext uri="{FF2B5EF4-FFF2-40B4-BE49-F238E27FC236}">
                <a16:creationId xmlns:a16="http://schemas.microsoft.com/office/drawing/2014/main" id="{7AC0856C-4B9A-4F0C-6590-A53FB2018968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7" name="Object 92">
            <a:extLst>
              <a:ext uri="{FF2B5EF4-FFF2-40B4-BE49-F238E27FC236}">
                <a16:creationId xmlns:a16="http://schemas.microsoft.com/office/drawing/2014/main" id="{AB9B1D0C-BD89-90FB-C068-81AD1D9CF6FC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SemiBold" pitchFamily="34" charset="0"/>
              </a:rPr>
              <a:t>프로젝트 개요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54797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Org </a:t>
            </a:r>
            <a:r>
              <a:rPr lang="ko-KR" alt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설정</a:t>
            </a:r>
            <a:endParaRPr lang="en-US" sz="6000" dirty="0">
              <a:solidFill>
                <a:srgbClr val="213ECF"/>
              </a:solidFill>
              <a:latin typeface="강원교육튼튼" panose="02020603020101020101" pitchFamily="18" charset="-127"/>
              <a:ea typeface="강원교육튼튼" panose="02020603020101020101" pitchFamily="18" charset="-127"/>
              <a:cs typeface="GangwonEduPower" pitchFamily="34" charset="0"/>
            </a:endParaRPr>
          </a:p>
        </p:txBody>
      </p:sp>
      <p:sp>
        <p:nvSpPr>
          <p:cNvPr id="51" name="Object 21">
            <a:extLst>
              <a:ext uri="{FF2B5EF4-FFF2-40B4-BE49-F238E27FC236}">
                <a16:creationId xmlns:a16="http://schemas.microsoft.com/office/drawing/2014/main" id="{530CFF0E-D416-0C61-4D4B-E960EE9BCABC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622627-61E9-423E-5B0D-44EAB034FCB9}"/>
              </a:ext>
            </a:extLst>
          </p:cNvPr>
          <p:cNvSpPr txBox="1"/>
          <p:nvPr/>
        </p:nvSpPr>
        <p:spPr>
          <a:xfrm>
            <a:off x="-121396" y="2962269"/>
            <a:ext cx="903313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판매점 및 본사 </a:t>
            </a:r>
            <a:r>
              <a:rPr lang="en-US" altLang="ko-KR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User </a:t>
            </a:r>
            <a:r>
              <a:rPr lang="ko-KR" altLang="en-US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생성 </a:t>
            </a:r>
            <a:endParaRPr lang="en-US" altLang="ko-KR" sz="2800" dirty="0">
              <a:solidFill>
                <a:schemeClr val="bg1"/>
              </a:solidFill>
              <a:highlight>
                <a:srgbClr val="000080"/>
              </a:highlight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highlight>
                  <a:srgbClr val="7F7F7F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&amp; 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판매점 및 본사 </a:t>
            </a:r>
            <a:r>
              <a:rPr lang="en-US" altLang="ko-KR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Profile </a:t>
            </a:r>
            <a:r>
              <a:rPr lang="ko-KR" altLang="en-US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생성</a:t>
            </a:r>
            <a:endParaRPr lang="en-US" altLang="ko-KR" sz="2800" dirty="0">
              <a:solidFill>
                <a:schemeClr val="bg1"/>
              </a:solidFill>
              <a:highlight>
                <a:srgbClr val="000080"/>
              </a:highlight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6B4BD05-4391-DE92-1077-5FCDAC074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06216" y="3162300"/>
            <a:ext cx="3023482" cy="61093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5586FB-E797-BFB8-E7C3-6146E52F2036}"/>
              </a:ext>
            </a:extLst>
          </p:cNvPr>
          <p:cNvSpPr txBox="1"/>
          <p:nvPr/>
        </p:nvSpPr>
        <p:spPr>
          <a:xfrm>
            <a:off x="15920672" y="2496451"/>
            <a:ext cx="18097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Role</a:t>
            </a:r>
            <a:endParaRPr lang="ko-KR" altLang="en-US" sz="2800" dirty="0">
              <a:solidFill>
                <a:schemeClr val="bg1"/>
              </a:solidFill>
              <a:highlight>
                <a:srgbClr val="000080"/>
              </a:highlight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9F8AA52-007A-9FFF-DB37-3A01F74F4AD9}"/>
              </a:ext>
            </a:extLst>
          </p:cNvPr>
          <p:cNvGrpSpPr/>
          <p:nvPr/>
        </p:nvGrpSpPr>
        <p:grpSpPr>
          <a:xfrm>
            <a:off x="381000" y="4619916"/>
            <a:ext cx="8553432" cy="3883188"/>
            <a:chOff x="750092" y="3419638"/>
            <a:chExt cx="10356729" cy="5083455"/>
          </a:xfrm>
        </p:grpSpPr>
        <p:pic>
          <p:nvPicPr>
            <p:cNvPr id="20" name="그림 19" descr="텍스트, 스크린샷, 번호, 폰트이(가) 표시된 사진&#10;&#10;자동 생성된 설명">
              <a:extLst>
                <a:ext uri="{FF2B5EF4-FFF2-40B4-BE49-F238E27FC236}">
                  <a16:creationId xmlns:a16="http://schemas.microsoft.com/office/drawing/2014/main" id="{BC320F51-8E17-B79B-BC48-C27D4A68C1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913" r="10916"/>
            <a:stretch/>
          </p:blipFill>
          <p:spPr>
            <a:xfrm>
              <a:off x="6822332" y="3419638"/>
              <a:ext cx="4284489" cy="5079126"/>
            </a:xfrm>
            <a:prstGeom prst="rect">
              <a:avLst/>
            </a:prstGeom>
          </p:spPr>
        </p:pic>
        <p:pic>
          <p:nvPicPr>
            <p:cNvPr id="21" name="그림 20" descr="텍스트, 스크린샷, 번호, 폰트이(가) 표시된 사진&#10;&#10;자동 생성된 설명">
              <a:extLst>
                <a:ext uri="{FF2B5EF4-FFF2-40B4-BE49-F238E27FC236}">
                  <a16:creationId xmlns:a16="http://schemas.microsoft.com/office/drawing/2014/main" id="{25DA2862-B886-00C1-49DB-D0F6858995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65542"/>
            <a:stretch/>
          </p:blipFill>
          <p:spPr>
            <a:xfrm>
              <a:off x="750092" y="3423967"/>
              <a:ext cx="6107908" cy="5079126"/>
            </a:xfrm>
            <a:prstGeom prst="rect">
              <a:avLst/>
            </a:prstGeom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FE7ACB58-DC76-A32F-790F-3A2224C9BC9F}"/>
              </a:ext>
            </a:extLst>
          </p:cNvPr>
          <p:cNvSpPr txBox="1"/>
          <p:nvPr/>
        </p:nvSpPr>
        <p:spPr>
          <a:xfrm>
            <a:off x="8934432" y="3474281"/>
            <a:ext cx="6340688" cy="998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ko-KR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판매점 및 본사 </a:t>
            </a:r>
            <a:r>
              <a:rPr lang="en-US" altLang="ko-KR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Permission Set </a:t>
            </a:r>
            <a:r>
              <a:rPr lang="ko-KR" altLang="ko-KR" sz="2800" dirty="0">
                <a:solidFill>
                  <a:schemeClr val="bg1"/>
                </a:solidFill>
                <a:highlight>
                  <a:srgbClr val="000080"/>
                </a:highlight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생성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44D09BC-53E7-6569-0DBB-3E7C0F1E49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0059"/>
          <a:stretch/>
        </p:blipFill>
        <p:spPr>
          <a:xfrm>
            <a:off x="9950417" y="5614719"/>
            <a:ext cx="4509244" cy="28883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0672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92">
            <a:extLst>
              <a:ext uri="{FF2B5EF4-FFF2-40B4-BE49-F238E27FC236}">
                <a16:creationId xmlns:a16="http://schemas.microsoft.com/office/drawing/2014/main" id="{AB9B1D0C-BD89-90FB-C068-81AD1D9CF6FC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설계 과정</a:t>
            </a:r>
            <a:endParaRPr lang="en-US" sz="2400" dirty="0">
              <a:solidFill>
                <a:srgbClr val="000000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50ACBF2-6C69-7B0B-0307-785111188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656187"/>
            <a:ext cx="14169373" cy="6678558"/>
          </a:xfrm>
          <a:prstGeom prst="rect">
            <a:avLst/>
          </a:prstGeom>
        </p:spPr>
      </p:pic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348361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협업</a:t>
            </a:r>
            <a:endParaRPr lang="en-US" sz="6000" dirty="0">
              <a:solidFill>
                <a:srgbClr val="213ECF"/>
              </a:solidFill>
              <a:latin typeface="강원교육튼튼" panose="02020603020101020101" pitchFamily="18" charset="-127"/>
              <a:ea typeface="강원교육튼튼" panose="02020603020101020101" pitchFamily="18" charset="-127"/>
              <a:cs typeface="GangwonEduPower" pitchFamily="34" charset="0"/>
            </a:endParaRPr>
          </a:p>
        </p:txBody>
      </p:sp>
      <p:sp>
        <p:nvSpPr>
          <p:cNvPr id="5" name="Object 91">
            <a:extLst>
              <a:ext uri="{FF2B5EF4-FFF2-40B4-BE49-F238E27FC236}">
                <a16:creationId xmlns:a16="http://schemas.microsoft.com/office/drawing/2014/main" id="{CA219F22-A397-7C88-0590-FDBD14C5B4DA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2" name="Object 21">
            <a:extLst>
              <a:ext uri="{FF2B5EF4-FFF2-40B4-BE49-F238E27FC236}">
                <a16:creationId xmlns:a16="http://schemas.microsoft.com/office/drawing/2014/main" id="{35A795B3-A4F4-7F28-51E3-352DE72FCABD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229836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92">
            <a:extLst>
              <a:ext uri="{FF2B5EF4-FFF2-40B4-BE49-F238E27FC236}">
                <a16:creationId xmlns:a16="http://schemas.microsoft.com/office/drawing/2014/main" id="{AB9B1D0C-BD89-90FB-C068-81AD1D9CF6FC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프로젝트 개요</a:t>
            </a:r>
            <a:endParaRPr lang="en-US" sz="2400" dirty="0">
              <a:solidFill>
                <a:srgbClr val="000000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348361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ERD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7735B8-07D9-AC25-27E0-5386E0E92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912" y="2513454"/>
            <a:ext cx="14185890" cy="68712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3" name="Object 91">
            <a:extLst>
              <a:ext uri="{FF2B5EF4-FFF2-40B4-BE49-F238E27FC236}">
                <a16:creationId xmlns:a16="http://schemas.microsoft.com/office/drawing/2014/main" id="{16ACF46B-0D1F-4A09-3D31-4C2FD0BA603B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4" name="Object 21">
            <a:extLst>
              <a:ext uri="{FF2B5EF4-FFF2-40B4-BE49-F238E27FC236}">
                <a16:creationId xmlns:a16="http://schemas.microsoft.com/office/drawing/2014/main" id="{96A815E7-C515-61FF-D1AF-1AC98F46FA45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2007726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92">
            <a:extLst>
              <a:ext uri="{FF2B5EF4-FFF2-40B4-BE49-F238E27FC236}">
                <a16:creationId xmlns:a16="http://schemas.microsoft.com/office/drawing/2014/main" id="{AB9B1D0C-BD89-90FB-C068-81AD1D9CF6FC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프로젝트 개요</a:t>
            </a:r>
            <a:endParaRPr lang="en-US" sz="2400" dirty="0">
              <a:solidFill>
                <a:srgbClr val="000000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90611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판매시스템 프로세스</a:t>
            </a:r>
            <a:endParaRPr lang="en-US" sz="6000" dirty="0">
              <a:solidFill>
                <a:srgbClr val="213ECF"/>
              </a:solidFill>
              <a:latin typeface="강원교육튼튼" panose="02020603020101020101" pitchFamily="18" charset="-127"/>
              <a:ea typeface="강원교육튼튼" panose="02020603020101020101" pitchFamily="18" charset="-127"/>
              <a:cs typeface="GangwonEduPower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BAF5453-5F35-3FAA-EA55-7DA200D08B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2324100"/>
            <a:ext cx="13552553" cy="7738587"/>
          </a:xfrm>
          <a:prstGeom prst="rect">
            <a:avLst/>
          </a:prstGeom>
        </p:spPr>
      </p:pic>
      <p:sp>
        <p:nvSpPr>
          <p:cNvPr id="12" name="Object 91">
            <a:extLst>
              <a:ext uri="{FF2B5EF4-FFF2-40B4-BE49-F238E27FC236}">
                <a16:creationId xmlns:a16="http://schemas.microsoft.com/office/drawing/2014/main" id="{E9C36844-431F-5D35-C09A-899687A9DD9E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3" name="Object 21">
            <a:extLst>
              <a:ext uri="{FF2B5EF4-FFF2-40B4-BE49-F238E27FC236}">
                <a16:creationId xmlns:a16="http://schemas.microsoft.com/office/drawing/2014/main" id="{94BED381-50F2-ADD5-E8CC-FA80EAF1A1B7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2865365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74609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err="1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VoC</a:t>
            </a:r>
            <a:r>
              <a:rPr lang="ko-KR" alt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시스템 프로세스 </a:t>
            </a:r>
            <a:endParaRPr lang="en-US" sz="6000" dirty="0">
              <a:solidFill>
                <a:srgbClr val="213ECF"/>
              </a:solidFill>
              <a:latin typeface="강원교육튼튼" panose="02020603020101020101" pitchFamily="18" charset="-127"/>
              <a:ea typeface="강원교육튼튼" panose="02020603020101020101" pitchFamily="18" charset="-127"/>
              <a:cs typeface="GangwonEduPower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1E2630-810E-205A-E93B-3158E4193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6874" y="4517643"/>
            <a:ext cx="15114251" cy="1768857"/>
          </a:xfrm>
          <a:prstGeom prst="rect">
            <a:avLst/>
          </a:prstGeom>
        </p:spPr>
      </p:pic>
      <p:sp>
        <p:nvSpPr>
          <p:cNvPr id="14" name="Object 92">
            <a:extLst>
              <a:ext uri="{FF2B5EF4-FFF2-40B4-BE49-F238E27FC236}">
                <a16:creationId xmlns:a16="http://schemas.microsoft.com/office/drawing/2014/main" id="{F323B33F-5360-7087-C19E-71AFDA128555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프로젝트 개요</a:t>
            </a:r>
            <a:endParaRPr lang="en-US" sz="2400" dirty="0">
              <a:solidFill>
                <a:srgbClr val="000000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5" name="Object 91">
            <a:extLst>
              <a:ext uri="{FF2B5EF4-FFF2-40B4-BE49-F238E27FC236}">
                <a16:creationId xmlns:a16="http://schemas.microsoft.com/office/drawing/2014/main" id="{872F11C4-A3F7-CC7A-EDF6-1FB26C87859C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7" name="Object 21">
            <a:extLst>
              <a:ext uri="{FF2B5EF4-FFF2-40B4-BE49-F238E27FC236}">
                <a16:creationId xmlns:a16="http://schemas.microsoft.com/office/drawing/2014/main" id="{6BFEC3AA-D9B8-E450-0640-700AABBAA384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1210782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1021">
            <a:extLst>
              <a:ext uri="{FF2B5EF4-FFF2-40B4-BE49-F238E27FC236}">
                <a16:creationId xmlns:a16="http://schemas.microsoft.com/office/drawing/2014/main" id="{17D13866-D069-DA4E-BAD4-E7E2DA1FA765}"/>
              </a:ext>
            </a:extLst>
          </p:cNvPr>
          <p:cNvGrpSpPr/>
          <p:nvPr/>
        </p:nvGrpSpPr>
        <p:grpSpPr>
          <a:xfrm>
            <a:off x="1120383" y="1085453"/>
            <a:ext cx="16044948" cy="15853"/>
            <a:chOff x="1120383" y="1085453"/>
            <a:chExt cx="16044948" cy="15853"/>
          </a:xfrm>
        </p:grpSpPr>
        <p:pic>
          <p:nvPicPr>
            <p:cNvPr id="11" name="Object 94">
              <a:extLst>
                <a:ext uri="{FF2B5EF4-FFF2-40B4-BE49-F238E27FC236}">
                  <a16:creationId xmlns:a16="http://schemas.microsoft.com/office/drawing/2014/main" id="{E06C8F46-33F8-BC89-9926-F87A76B36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383" y="1085453"/>
              <a:ext cx="16044948" cy="15853"/>
            </a:xfrm>
            <a:prstGeom prst="rect">
              <a:avLst/>
            </a:prstGeom>
          </p:spPr>
        </p:pic>
      </p:grpSp>
      <p:sp>
        <p:nvSpPr>
          <p:cNvPr id="16" name="Object 14">
            <a:extLst>
              <a:ext uri="{FF2B5EF4-FFF2-40B4-BE49-F238E27FC236}">
                <a16:creationId xmlns:a16="http://schemas.microsoft.com/office/drawing/2014/main" id="{5DEE40AC-DA44-886C-1DED-E4D635A8D686}"/>
              </a:ext>
            </a:extLst>
          </p:cNvPr>
          <p:cNvSpPr txBox="1"/>
          <p:nvPr/>
        </p:nvSpPr>
        <p:spPr>
          <a:xfrm>
            <a:off x="-274119" y="1766463"/>
            <a:ext cx="37313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>
                <a:solidFill>
                  <a:srgbClr val="FFFFF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목차</a:t>
            </a:r>
            <a:endParaRPr lang="en-US" sz="2800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8" name="그룹 1004">
            <a:extLst>
              <a:ext uri="{FF2B5EF4-FFF2-40B4-BE49-F238E27FC236}">
                <a16:creationId xmlns:a16="http://schemas.microsoft.com/office/drawing/2014/main" id="{B41C4124-239B-75F3-99DD-96AFE05C8193}"/>
              </a:ext>
            </a:extLst>
          </p:cNvPr>
          <p:cNvGrpSpPr/>
          <p:nvPr/>
        </p:nvGrpSpPr>
        <p:grpSpPr>
          <a:xfrm>
            <a:off x="826292" y="1639587"/>
            <a:ext cx="533761" cy="533934"/>
            <a:chOff x="13751436" y="6687536"/>
            <a:chExt cx="533761" cy="533934"/>
          </a:xfrm>
        </p:grpSpPr>
        <p:pic>
          <p:nvPicPr>
            <p:cNvPr id="9" name="Object 14">
              <a:extLst>
                <a:ext uri="{FF2B5EF4-FFF2-40B4-BE49-F238E27FC236}">
                  <a16:creationId xmlns:a16="http://schemas.microsoft.com/office/drawing/2014/main" id="{19FB6CDE-6B5B-5E18-CC20-86316C2E5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51436" y="6687536"/>
              <a:ext cx="533761" cy="533934"/>
            </a:xfrm>
            <a:prstGeom prst="rect">
              <a:avLst/>
            </a:prstGeom>
          </p:spPr>
        </p:pic>
      </p:grpSp>
      <p:sp>
        <p:nvSpPr>
          <p:cNvPr id="19" name="Object 5">
            <a:extLst>
              <a:ext uri="{FF2B5EF4-FFF2-40B4-BE49-F238E27FC236}">
                <a16:creationId xmlns:a16="http://schemas.microsoft.com/office/drawing/2014/main" id="{B10B4D41-CA95-13AE-BA17-E14D5B06B07F}"/>
              </a:ext>
            </a:extLst>
          </p:cNvPr>
          <p:cNvSpPr txBox="1"/>
          <p:nvPr/>
        </p:nvSpPr>
        <p:spPr>
          <a:xfrm>
            <a:off x="1378298" y="1370915"/>
            <a:ext cx="74609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6000" dirty="0">
                <a:solidFill>
                  <a:srgbClr val="213ECF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  <a:cs typeface="GangwonEduPower" pitchFamily="34" charset="0"/>
              </a:rPr>
              <a:t>오프라인 상담</a:t>
            </a:r>
            <a:endParaRPr lang="en-US" sz="6000" dirty="0">
              <a:solidFill>
                <a:srgbClr val="213ECF"/>
              </a:solidFill>
              <a:latin typeface="강원교육튼튼" panose="02020603020101020101" pitchFamily="18" charset="-127"/>
              <a:ea typeface="강원교육튼튼" panose="02020603020101020101" pitchFamily="18" charset="-127"/>
              <a:cs typeface="GangwonEduPower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1AE62A-1776-369F-5E8A-4B25A45F8B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383" y="2539670"/>
            <a:ext cx="16486245" cy="6782316"/>
          </a:xfrm>
          <a:prstGeom prst="rect">
            <a:avLst/>
          </a:prstGeom>
        </p:spPr>
      </p:pic>
      <p:sp>
        <p:nvSpPr>
          <p:cNvPr id="5" name="Object 92">
            <a:extLst>
              <a:ext uri="{FF2B5EF4-FFF2-40B4-BE49-F238E27FC236}">
                <a16:creationId xmlns:a16="http://schemas.microsoft.com/office/drawing/2014/main" id="{837CE927-5B50-06AA-03F4-A0391D60F9D5}"/>
              </a:ext>
            </a:extLst>
          </p:cNvPr>
          <p:cNvSpPr txBox="1"/>
          <p:nvPr/>
        </p:nvSpPr>
        <p:spPr>
          <a:xfrm>
            <a:off x="5975003" y="560376"/>
            <a:ext cx="6335708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dirty="0">
                <a:solidFill>
                  <a:srgbClr val="000000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주요 기능</a:t>
            </a:r>
            <a:endParaRPr lang="en-US" sz="2400" dirty="0">
              <a:solidFill>
                <a:srgbClr val="000000"/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2" name="Object 91">
            <a:extLst>
              <a:ext uri="{FF2B5EF4-FFF2-40B4-BE49-F238E27FC236}">
                <a16:creationId xmlns:a16="http://schemas.microsoft.com/office/drawing/2014/main" id="{A7C9F89D-0B0F-677B-EAA6-32CF58FBE1C1}"/>
              </a:ext>
            </a:extLst>
          </p:cNvPr>
          <p:cNvSpPr txBox="1"/>
          <p:nvPr/>
        </p:nvSpPr>
        <p:spPr>
          <a:xfrm>
            <a:off x="13688277" y="560376"/>
            <a:ext cx="345802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Dev 1</a:t>
            </a:r>
            <a:r>
              <a:rPr lang="ko-KR" altLang="en-US" sz="2400" dirty="0"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Black Han Sans" pitchFamily="34" charset="0"/>
              </a:rPr>
              <a:t>조</a:t>
            </a:r>
            <a:endParaRPr lang="en-US" sz="2400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3" name="Object 21">
            <a:extLst>
              <a:ext uri="{FF2B5EF4-FFF2-40B4-BE49-F238E27FC236}">
                <a16:creationId xmlns:a16="http://schemas.microsoft.com/office/drawing/2014/main" id="{811E2482-447C-4798-CC1B-23477C81181C}"/>
              </a:ext>
            </a:extLst>
          </p:cNvPr>
          <p:cNvSpPr txBox="1"/>
          <p:nvPr/>
        </p:nvSpPr>
        <p:spPr>
          <a:xfrm>
            <a:off x="1094140" y="602231"/>
            <a:ext cx="546139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GangwonEduPower" pitchFamily="34" charset="0"/>
              </a:rPr>
              <a:t>i2 Electronics</a:t>
            </a:r>
          </a:p>
        </p:txBody>
      </p:sp>
    </p:spTree>
    <p:extLst>
      <p:ext uri="{BB962C8B-B14F-4D97-AF65-F5344CB8AC3E}">
        <p14:creationId xmlns:p14="http://schemas.microsoft.com/office/powerpoint/2010/main" val="1225885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1765</TotalTime>
  <Words>326</Words>
  <Application>Microsoft Office PowerPoint</Application>
  <PresentationFormat>사용자 지정</PresentationFormat>
  <Paragraphs>103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7" baseType="lpstr">
      <vt:lpstr>GangwonEduPower</vt:lpstr>
      <vt:lpstr>맑은 고딕</vt:lpstr>
      <vt:lpstr>Calibri</vt:lpstr>
      <vt:lpstr>ONE 모바일고딕 Bold</vt:lpstr>
      <vt:lpstr>강원교육튼튼</vt:lpstr>
      <vt:lpstr>ONE 모바일고딕 Title</vt:lpstr>
      <vt:lpstr>넥슨Lv1고딕 Bold</vt:lpstr>
      <vt:lpstr>Arial</vt:lpstr>
      <vt:lpstr>넥슨Lv1고딕 Light</vt:lpstr>
      <vt:lpstr>넥슨Lv1고딕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이하원</cp:lastModifiedBy>
  <cp:revision>116</cp:revision>
  <dcterms:created xsi:type="dcterms:W3CDTF">2023-02-10T18:33:42Z</dcterms:created>
  <dcterms:modified xsi:type="dcterms:W3CDTF">2024-03-17T04:20:16Z</dcterms:modified>
</cp:coreProperties>
</file>